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15"/>
  </p:notesMasterIdLst>
  <p:sldIdLst>
    <p:sldId id="256" r:id="rId2"/>
    <p:sldId id="259" r:id="rId3"/>
    <p:sldId id="260" r:id="rId4"/>
    <p:sldId id="257" r:id="rId5"/>
    <p:sldId id="258" r:id="rId6"/>
    <p:sldId id="286" r:id="rId7"/>
    <p:sldId id="287" r:id="rId8"/>
    <p:sldId id="262" r:id="rId9"/>
    <p:sldId id="261" r:id="rId10"/>
    <p:sldId id="263" r:id="rId11"/>
    <p:sldId id="288" r:id="rId12"/>
    <p:sldId id="264" r:id="rId13"/>
    <p:sldId id="281" r:id="rId14"/>
  </p:sldIdLst>
  <p:sldSz cx="9144000" cy="5143500" type="screen16x9"/>
  <p:notesSz cx="6858000" cy="9144000"/>
  <p:embeddedFontLst>
    <p:embeddedFont>
      <p:font typeface="微軟正黑體" panose="020B0604030504040204" pitchFamily="34" charset="-120"/>
      <p:regular r:id="rId16"/>
      <p:bold r:id="rId17"/>
    </p:embeddedFont>
    <p:embeddedFont>
      <p:font typeface="Muli" panose="020B060402020202020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Georgia" panose="02040502050405020303" pitchFamily="18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88B5432-51C1-4429-BFF4-3DF74023CD7A}">
  <a:tblStyle styleId="{B88B5432-51C1-4429-BFF4-3DF74023CD7A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944" y="-8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931133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4392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Shape 4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4316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6101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2748000" y="747750"/>
            <a:ext cx="3647999" cy="3647999"/>
          </a:xfrm>
          <a:prstGeom prst="ellipse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2747950" y="747775"/>
            <a:ext cx="3647999" cy="36479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None/>
              <a:defRPr sz="2400"/>
            </a:lvl1pPr>
            <a:lvl2pPr lvl="1" rtl="0">
              <a:spcBef>
                <a:spcPts val="0"/>
              </a:spcBef>
              <a:buNone/>
              <a:defRPr sz="2400"/>
            </a:lvl2pPr>
            <a:lvl3pPr lvl="2" rtl="0">
              <a:spcBef>
                <a:spcPts val="0"/>
              </a:spcBef>
              <a:buNone/>
              <a:defRPr sz="2400"/>
            </a:lvl3pPr>
            <a:lvl4pPr lvl="3" rtl="0">
              <a:spcBef>
                <a:spcPts val="0"/>
              </a:spcBef>
              <a:buNone/>
              <a:defRPr sz="2400"/>
            </a:lvl4pPr>
            <a:lvl5pPr lvl="4" rtl="0">
              <a:spcBef>
                <a:spcPts val="0"/>
              </a:spcBef>
              <a:buNone/>
              <a:defRPr sz="2400"/>
            </a:lvl5pPr>
            <a:lvl6pPr lvl="5" rtl="0">
              <a:spcBef>
                <a:spcPts val="0"/>
              </a:spcBef>
              <a:buNone/>
              <a:defRPr sz="2400"/>
            </a:lvl6pPr>
            <a:lvl7pPr lvl="6" rtl="0">
              <a:spcBef>
                <a:spcPts val="0"/>
              </a:spcBef>
              <a:buNone/>
              <a:defRPr sz="2400"/>
            </a:lvl7pPr>
            <a:lvl8pPr lvl="7" rtl="0">
              <a:spcBef>
                <a:spcPts val="0"/>
              </a:spcBef>
              <a:buNone/>
              <a:defRPr sz="2400"/>
            </a:lvl8pPr>
            <a:lvl9pPr lvl="8" rtl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2525575" y="525325"/>
            <a:ext cx="4092900" cy="4092900"/>
          </a:xfrm>
          <a:prstGeom prst="diamond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3009350" y="2573875"/>
            <a:ext cx="3086700" cy="204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3048000" y="529375"/>
            <a:ext cx="3048000" cy="204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None/>
              <a:defRPr sz="2400"/>
            </a:lvl1pPr>
            <a:lvl2pPr lvl="1" rtl="0">
              <a:spcBef>
                <a:spcPts val="0"/>
              </a:spcBef>
              <a:buNone/>
              <a:defRPr sz="2400"/>
            </a:lvl2pPr>
            <a:lvl3pPr lvl="2" rtl="0">
              <a:spcBef>
                <a:spcPts val="0"/>
              </a:spcBef>
              <a:buNone/>
              <a:defRPr sz="2400"/>
            </a:lvl3pPr>
            <a:lvl4pPr lvl="3" rtl="0">
              <a:spcBef>
                <a:spcPts val="0"/>
              </a:spcBef>
              <a:buNone/>
              <a:defRPr sz="2400"/>
            </a:lvl4pPr>
            <a:lvl5pPr lvl="4" rtl="0">
              <a:spcBef>
                <a:spcPts val="0"/>
              </a:spcBef>
              <a:buNone/>
              <a:defRPr sz="2400"/>
            </a:lvl5pPr>
            <a:lvl6pPr lvl="5" rtl="0">
              <a:spcBef>
                <a:spcPts val="0"/>
              </a:spcBef>
              <a:buNone/>
              <a:defRPr sz="2400"/>
            </a:lvl6pPr>
            <a:lvl7pPr lvl="6" rtl="0">
              <a:spcBef>
                <a:spcPts val="0"/>
              </a:spcBef>
              <a:buNone/>
              <a:defRPr sz="2400"/>
            </a:lvl7pPr>
            <a:lvl8pPr lvl="7" rtl="0">
              <a:spcBef>
                <a:spcPts val="0"/>
              </a:spcBef>
              <a:buNone/>
              <a:defRPr sz="2400"/>
            </a:lvl8pPr>
            <a:lvl9pPr lvl="8" rtl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150" y="1790100"/>
            <a:ext cx="9144000" cy="1563299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1964225" y="2161800"/>
            <a:ext cx="5215499" cy="81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2380350" y="0"/>
            <a:ext cx="6763800" cy="5143499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0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2902950" y="1509475"/>
            <a:ext cx="5718600" cy="312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83333"/>
              <a:buFont typeface="Muli"/>
              <a:buChar char="➜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75000"/>
              <a:buFont typeface="Muli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" name="Shape 32"/>
          <p:cNvSpPr/>
          <p:nvPr/>
        </p:nvSpPr>
        <p:spPr>
          <a:xfrm>
            <a:off x="2380350" y="0"/>
            <a:ext cx="6763800" cy="5143499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0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2902950" y="1509475"/>
            <a:ext cx="2780700" cy="312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buChar char="➜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5840728" y="1509475"/>
            <a:ext cx="2780700" cy="312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buChar char="➜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/>
          <p:nvPr/>
        </p:nvSpPr>
        <p:spPr>
          <a:xfrm>
            <a:off x="2380350" y="0"/>
            <a:ext cx="6763800" cy="5143499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2902775" y="1538525"/>
            <a:ext cx="1914900" cy="3386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buFont typeface="Muli"/>
              <a:buChar char="➜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Font typeface="Muli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Font typeface="Muli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Font typeface="Muli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Font typeface="Muli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Font typeface="Muli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Font typeface="Muli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Font typeface="Muli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Font typeface="Muli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915914" y="1538525"/>
            <a:ext cx="1914900" cy="3386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3"/>
          </p:nvPr>
        </p:nvSpPr>
        <p:spPr>
          <a:xfrm>
            <a:off x="6929053" y="1538525"/>
            <a:ext cx="1914900" cy="3386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buFont typeface="Muli"/>
              <a:buChar char="➜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Font typeface="Muli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Font typeface="Muli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Font typeface="Muli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Font typeface="Muli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Font typeface="Muli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Font typeface="Muli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Font typeface="Muli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Font typeface="Muli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0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rgbClr val="FFFFFF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2902950" y="1509475"/>
            <a:ext cx="5718600" cy="312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83333"/>
              <a:buFont typeface="Muli"/>
              <a:buChar char="➜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75000"/>
              <a:buFont typeface="Muli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7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2747950" y="747775"/>
            <a:ext cx="3647999" cy="364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106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新服務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資訊中心</a:t>
            </a:r>
            <a:endParaRPr lang="en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OFFICE365 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還有甚麼</a:t>
            </a:r>
            <a:r>
              <a:rPr lang="en-US" altLang="zh-TW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" sz="24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86" y="885372"/>
            <a:ext cx="8919028" cy="4094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subTitle" idx="1"/>
          </p:nvPr>
        </p:nvSpPr>
        <p:spPr>
          <a:xfrm>
            <a:off x="3009350" y="2878675"/>
            <a:ext cx="3086700" cy="204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過渡時期。兩套設備</a:t>
            </a:r>
            <a:endParaRPr lang="en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3048000" y="834175"/>
            <a:ext cx="3048000" cy="2044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endParaRPr lang="en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spcBef>
                <a:spcPts val="0"/>
              </a:spcBef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無線網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路</a:t>
            </a:r>
            <a:endParaRPr lang="en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604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校園無線網路概況</a:t>
            </a:r>
            <a:endParaRPr lang="en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Shape 135"/>
          <p:cNvSpPr txBox="1">
            <a:spLocks noGrp="1"/>
          </p:cNvSpPr>
          <p:nvPr>
            <p:ph type="body" idx="1"/>
          </p:nvPr>
        </p:nvSpPr>
        <p:spPr>
          <a:xfrm>
            <a:off x="2605314" y="1113251"/>
            <a:ext cx="5718600" cy="173446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無線網路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endParaRPr lang="en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76288" lvl="1" indent="-285750">
              <a:buFont typeface="Wingdings" panose="05000000000000000000" pitchFamily="2" charset="2"/>
              <a:buChar char="n"/>
            </a:pP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NTSU_A</a:t>
            </a:r>
          </a:p>
          <a:p>
            <a:pPr marL="776288" lvl="1" indent="-285750">
              <a:buFont typeface="Wingdings" panose="05000000000000000000" pitchFamily="2" charset="2"/>
              <a:buChar char="n"/>
            </a:pPr>
            <a:r>
              <a:rPr lang="en-US" altLang="zh-TW" sz="1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NTSU_A_STAFF</a:t>
            </a:r>
            <a:endParaRPr lang="en-US" sz="1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0" indent="-228600" rtl="0">
              <a:spcBef>
                <a:spcPts val="0"/>
              </a:spcBef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79375"/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科技大樓、圖書館、學生宿舍、外部場館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Shape 135"/>
          <p:cNvSpPr txBox="1">
            <a:spLocks noGrp="1"/>
          </p:cNvSpPr>
          <p:nvPr>
            <p:ph type="body" idx="1"/>
          </p:nvPr>
        </p:nvSpPr>
        <p:spPr>
          <a:xfrm>
            <a:off x="2605314" y="2928968"/>
            <a:ext cx="5718600" cy="173446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無線網路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</a:t>
            </a:r>
            <a:endParaRPr lang="en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76288" lvl="1" indent="-285750">
              <a:buFont typeface="Wingdings" panose="05000000000000000000" pitchFamily="2" charset="2"/>
              <a:buChar char="n"/>
            </a:pP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NTSU_F</a:t>
            </a:r>
          </a:p>
          <a:p>
            <a:pPr marL="776288" lvl="1" indent="-285750">
              <a:buFont typeface="Wingdings" panose="05000000000000000000" pitchFamily="2" charset="2"/>
              <a:buChar char="n"/>
            </a:pPr>
            <a:r>
              <a:rPr lang="en-US" altLang="zh-TW" sz="1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NTSU_F_STAFF</a:t>
            </a:r>
            <a:endParaRPr lang="en-US" sz="1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0" indent="-228600" rtl="0">
              <a:spcBef>
                <a:spcPts val="0"/>
              </a:spcBef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79375"/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行政大樓、教學大樓、綜合體育館內部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450193" y="1826596"/>
            <a:ext cx="2159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FF00"/>
                </a:solidFill>
              </a:rPr>
              <a:t>有申請直接認證的教職員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450193" y="1518819"/>
            <a:ext cx="1980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FF00"/>
                </a:solidFill>
              </a:rPr>
              <a:t>需登入的學生或教職員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5450193" y="3659676"/>
            <a:ext cx="2159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FF00"/>
                </a:solidFill>
              </a:rPr>
              <a:t>有申請直接認證的教職員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5450193" y="3351899"/>
            <a:ext cx="1980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FF00"/>
                </a:solidFill>
              </a:rPr>
              <a:t>需登入的學生或教職員</a:t>
            </a:r>
            <a:endParaRPr lang="zh-TW" altLang="en-US" dirty="0">
              <a:solidFill>
                <a:srgbClr val="FFFF00"/>
              </a:solidFill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2605314" y="2888343"/>
            <a:ext cx="618308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24" name="Shape 424"/>
          <p:cNvSpPr txBox="1">
            <a:spLocks noGrp="1"/>
          </p:cNvSpPr>
          <p:nvPr>
            <p:ph type="ctrTitle" idx="4294967295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600" dirty="0">
                <a:solidFill>
                  <a:srgbClr val="00B2FF"/>
                </a:solidFill>
              </a:rPr>
              <a:t>Thanks!</a:t>
            </a:r>
          </a:p>
        </p:txBody>
      </p:sp>
      <p:sp>
        <p:nvSpPr>
          <p:cNvPr id="425" name="Shape 425"/>
          <p:cNvSpPr txBox="1">
            <a:spLocks noGrp="1"/>
          </p:cNvSpPr>
          <p:nvPr>
            <p:ph type="subTitle" idx="1"/>
          </p:nvPr>
        </p:nvSpPr>
        <p:spPr>
          <a:xfrm>
            <a:off x="876825" y="2688925"/>
            <a:ext cx="4334100" cy="2444699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 rtl="0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TW" b="1" dirty="0" smtClean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uli"/>
              <a:sym typeface="Muli"/>
            </a:endParaRPr>
          </a:p>
          <a:p>
            <a:pPr marL="342900" lvl="0" indent="-342900" rtl="0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TW" b="1" dirty="0" smtClean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uli"/>
              <a:sym typeface="Muli"/>
            </a:endParaRPr>
          </a:p>
          <a:p>
            <a:pPr marL="342900" lvl="0" indent="-342900" rtl="0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TW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uli"/>
              <a:sym typeface="Muli"/>
            </a:endParaRPr>
          </a:p>
          <a:p>
            <a:pPr marL="342900" lvl="0" indent="-342900" rtl="0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TW" altLang="en-US" b="1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uli"/>
                <a:sym typeface="Muli"/>
              </a:rPr>
              <a:t>新虛擬教室      健宏 </a:t>
            </a:r>
            <a:r>
              <a:rPr lang="en-US" altLang="zh-TW" b="1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uli"/>
                <a:sym typeface="Muli"/>
              </a:rPr>
              <a:t>1426</a:t>
            </a:r>
          </a:p>
          <a:p>
            <a:pPr marL="342900" lvl="0" indent="-342900" rtl="0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b="1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uli"/>
                <a:sym typeface="Muli"/>
              </a:rPr>
              <a:t>OFFICE365</a:t>
            </a:r>
            <a:r>
              <a:rPr lang="zh-TW" altLang="en-US" b="1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uli"/>
                <a:sym typeface="Muli"/>
              </a:rPr>
              <a:t>     曉慧 </a:t>
            </a:r>
            <a:r>
              <a:rPr lang="en-US" altLang="zh-TW" b="1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uli"/>
                <a:sym typeface="Muli"/>
              </a:rPr>
              <a:t>1429</a:t>
            </a:r>
            <a:endParaRPr lang="en-US" b="1" dirty="0" smtClean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uli"/>
              <a:sym typeface="Muli"/>
            </a:endParaRPr>
          </a:p>
          <a:p>
            <a:pPr marL="342900" lvl="0" indent="-342900" rtl="0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TW" altLang="en-US" b="1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uli"/>
                <a:sym typeface="Muli"/>
              </a:rPr>
              <a:t>無線網路          永彰 </a:t>
            </a:r>
            <a:r>
              <a:rPr lang="en-US" altLang="zh-TW" b="1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uli"/>
                <a:sym typeface="Muli"/>
              </a:rPr>
              <a:t>1427</a:t>
            </a:r>
          </a:p>
          <a:p>
            <a:pPr marL="342900" lvl="0" indent="-342900" rtl="0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TW" altLang="en-US" b="1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uli"/>
                <a:sym typeface="Muli"/>
              </a:rPr>
              <a:t>教師評鑑系統  姿君 </a:t>
            </a:r>
            <a:r>
              <a:rPr lang="en-US" altLang="zh-TW" b="1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uli"/>
                <a:sym typeface="Muli"/>
              </a:rPr>
              <a:t>1423</a:t>
            </a:r>
          </a:p>
          <a:p>
            <a:endParaRPr lang="en-US" altLang="zh-TW" sz="1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uli"/>
              <a:sym typeface="Muli"/>
            </a:endParaRPr>
          </a:p>
          <a:p>
            <a:r>
              <a:rPr lang="zh-TW" alt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uli"/>
                <a:sym typeface="Muli"/>
              </a:rPr>
              <a:t>資訊</a:t>
            </a:r>
            <a:r>
              <a:rPr lang="zh-TW" alt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uli"/>
                <a:sym typeface="Muli"/>
              </a:rPr>
              <a:t>中心</a:t>
            </a:r>
            <a:endParaRPr lang="en-US" altLang="zh-TW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uli"/>
              <a:sym typeface="Muli"/>
            </a:endParaRPr>
          </a:p>
          <a:p>
            <a:pPr marL="342900" lvl="0" indent="-342900" rtl="0">
              <a:spcBef>
                <a:spcPts val="0"/>
              </a:spcBef>
              <a:buFont typeface="Wingdings" panose="05000000000000000000" pitchFamily="2" charset="2"/>
              <a:buChar char="l"/>
            </a:pPr>
            <a:endParaRPr sz="2000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uli"/>
              <a:sym typeface="Muli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40687" y="4887403"/>
            <a:ext cx="44063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專業服務 卓越體</a:t>
            </a:r>
            <a:r>
              <a:rPr lang="zh-TW" altLang="en-US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大 </a:t>
            </a:r>
            <a:r>
              <a:rPr lang="en-US" altLang="zh-TW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Professional </a:t>
            </a:r>
            <a:r>
              <a:rPr lang="zh-TW" altLang="en-US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Service for Excellence of  </a:t>
            </a:r>
            <a:r>
              <a:rPr lang="en-US" altLang="zh-TW" sz="10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NTSU</a:t>
            </a:r>
            <a:endParaRPr lang="zh-TW" alt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subTitle" idx="1"/>
          </p:nvPr>
        </p:nvSpPr>
        <p:spPr>
          <a:xfrm>
            <a:off x="3009350" y="2878675"/>
            <a:ext cx="3086700" cy="204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全平台。更便利</a:t>
            </a:r>
            <a:endParaRPr lang="en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3048000" y="834175"/>
            <a:ext cx="3048000" cy="2044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</a:p>
          <a:p>
            <a:pPr lvl="0">
              <a:spcBef>
                <a:spcPts val="0"/>
              </a:spcBef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新虛擬教室</a:t>
            </a:r>
            <a:endParaRPr lang="en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1964225" y="2161800"/>
            <a:ext cx="5215499" cy="8198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1.ntsu.edu.tw</a:t>
            </a:r>
            <a:endParaRPr lang="en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2778034" y="129161"/>
            <a:ext cx="5718600" cy="503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兩個進入方式</a:t>
            </a:r>
            <a:endParaRPr lang="en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9" name="Shape 109"/>
          <p:cNvSpPr txBox="1"/>
          <p:nvPr/>
        </p:nvSpPr>
        <p:spPr>
          <a:xfrm>
            <a:off x="2668372" y="623453"/>
            <a:ext cx="2815538" cy="82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 sz="2000" b="1" dirty="0" smtClean="0">
                <a:solidFill>
                  <a:srgbClr val="FFFFFF"/>
                </a:solidFill>
                <a:latin typeface="Calibri" panose="020F0502020204030204" pitchFamily="34" charset="0"/>
                <a:ea typeface="Muli"/>
                <a:cs typeface="Calibri" panose="020F0502020204030204" pitchFamily="34" charset="0"/>
                <a:sym typeface="Muli"/>
              </a:rPr>
              <a:t>1. one.ntsu.edu.tw</a:t>
            </a:r>
            <a:endParaRPr lang="en" sz="2000" b="1" dirty="0">
              <a:solidFill>
                <a:srgbClr val="FFFFFF"/>
              </a:solidFill>
              <a:latin typeface="Calibri" panose="020F0502020204030204" pitchFamily="34" charset="0"/>
              <a:ea typeface="Muli"/>
              <a:cs typeface="Calibri" panose="020F0502020204030204" pitchFamily="34" charset="0"/>
              <a:sym typeface="Muli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972" y="1053174"/>
            <a:ext cx="2429587" cy="2706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Shape 109"/>
          <p:cNvSpPr txBox="1"/>
          <p:nvPr/>
        </p:nvSpPr>
        <p:spPr>
          <a:xfrm>
            <a:off x="5790757" y="623452"/>
            <a:ext cx="2523770" cy="82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 sz="2000" b="1" dirty="0" smtClean="0">
                <a:solidFill>
                  <a:srgbClr val="FFFFFF"/>
                </a:solidFill>
                <a:latin typeface="Calibri" panose="020F0502020204030204" pitchFamily="34" charset="0"/>
                <a:ea typeface="Muli"/>
                <a:cs typeface="Calibri" panose="020F0502020204030204" pitchFamily="34" charset="0"/>
                <a:sym typeface="Muli"/>
              </a:rPr>
              <a:t>2. m1.ntsu.edu.tw</a:t>
            </a:r>
            <a:endParaRPr lang="en" sz="2000" b="1" dirty="0">
              <a:solidFill>
                <a:srgbClr val="FFFFFF"/>
              </a:solidFill>
              <a:latin typeface="Calibri" panose="020F0502020204030204" pitchFamily="34" charset="0"/>
              <a:ea typeface="Muli"/>
              <a:cs typeface="Calibri" panose="020F0502020204030204" pitchFamily="34" charset="0"/>
              <a:sym typeface="Muli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6975" y="1053174"/>
            <a:ext cx="1836354" cy="16180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0778" y="2794878"/>
            <a:ext cx="4552123" cy="2220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向右箭號 5"/>
          <p:cNvSpPr/>
          <p:nvPr/>
        </p:nvSpPr>
        <p:spPr>
          <a:xfrm rot="1465066">
            <a:off x="3759014" y="3583653"/>
            <a:ext cx="851950" cy="457200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右箭號 12"/>
          <p:cNvSpPr/>
          <p:nvPr/>
        </p:nvSpPr>
        <p:spPr>
          <a:xfrm rot="6355241">
            <a:off x="6947589" y="2701152"/>
            <a:ext cx="596348" cy="457200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ctrTitle" idx="4294967295"/>
          </p:nvPr>
        </p:nvSpPr>
        <p:spPr>
          <a:xfrm>
            <a:off x="395514" y="2483379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altLang="en-US" sz="9600" dirty="0" smtClean="0">
                <a:solidFill>
                  <a:srgbClr val="00B2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</a:t>
            </a:r>
            <a:r>
              <a:rPr lang="zh-TW" altLang="en-US" sz="9600" dirty="0">
                <a:solidFill>
                  <a:srgbClr val="00B2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色</a:t>
            </a:r>
            <a:endParaRPr lang="en" sz="9600" dirty="0">
              <a:solidFill>
                <a:srgbClr val="00B2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9" name="Shape 119"/>
          <p:cNvSpPr txBox="1">
            <a:spLocks noGrp="1"/>
          </p:cNvSpPr>
          <p:nvPr>
            <p:ph type="subTitle" idx="1"/>
          </p:nvPr>
        </p:nvSpPr>
        <p:spPr>
          <a:xfrm>
            <a:off x="476603" y="3499214"/>
            <a:ext cx="3173400" cy="1621798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altLang="en-US" sz="2400" b="1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uli"/>
                <a:sym typeface="Muli"/>
              </a:rPr>
              <a:t>自適應式網頁 </a:t>
            </a:r>
            <a:endParaRPr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uli"/>
              <a:sym typeface="Muli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US" altLang="zh-TW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uli"/>
                <a:sym typeface="Muli"/>
              </a:rPr>
              <a:t>RWD, Responsive web design</a:t>
            </a:r>
            <a:endParaRPr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uli"/>
              <a:sym typeface="Muli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lang="en-US" altLang="zh-TW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uli"/>
              <a:sym typeface="Muli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zh-TW" altLang="en-US" b="1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uli"/>
                <a:sym typeface="Muli"/>
              </a:rPr>
              <a:t>可在不同設備上自動調整合適的大小</a:t>
            </a:r>
            <a:endParaRPr lang="en-US" altLang="zh-TW" b="1" dirty="0" smtClean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uli"/>
              <a:sym typeface="Muli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US" altLang="zh-TW" sz="1200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uli"/>
                <a:sym typeface="Muli"/>
              </a:rPr>
              <a:t>EX:</a:t>
            </a:r>
            <a:r>
              <a:rPr lang="zh-TW" altLang="en-US" sz="1200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uli"/>
                <a:sym typeface="Muli"/>
              </a:rPr>
              <a:t> 電腦、手機、平板</a:t>
            </a:r>
            <a:endParaRPr lang="en-US" altLang="zh-TW" sz="1200" dirty="0" smtClean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uli"/>
              <a:sym typeface="Muli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zh-TW" altLang="en-US" b="1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uli"/>
                <a:sym typeface="Muli"/>
              </a:rPr>
              <a:t>方便老師在手機或平板上點名和查看</a:t>
            </a:r>
            <a:endParaRPr lang="en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uli"/>
              <a:sym typeface="Muli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2074" y="111111"/>
            <a:ext cx="1753429" cy="2833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5678557" y="118344"/>
            <a:ext cx="3062216" cy="29250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7931" y="2710148"/>
            <a:ext cx="4748682" cy="23162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Shape 600"/>
          <p:cNvSpPr/>
          <p:nvPr/>
        </p:nvSpPr>
        <p:spPr>
          <a:xfrm>
            <a:off x="5257492" y="215964"/>
            <a:ext cx="335737" cy="430924"/>
          </a:xfrm>
          <a:custGeom>
            <a:avLst/>
            <a:gdLst/>
            <a:ahLst/>
            <a:cxnLst/>
            <a:rect l="0" t="0" r="0" b="0"/>
            <a:pathLst>
              <a:path w="15978" h="20508" fill="none" extrusionOk="0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601"/>
          <p:cNvSpPr/>
          <p:nvPr/>
        </p:nvSpPr>
        <p:spPr>
          <a:xfrm>
            <a:off x="2768675" y="215964"/>
            <a:ext cx="248745" cy="430924"/>
          </a:xfrm>
          <a:custGeom>
            <a:avLst/>
            <a:gdLst/>
            <a:ahLst/>
            <a:cxnLst/>
            <a:rect l="0" t="0" r="0" b="0"/>
            <a:pathLst>
              <a:path w="11838" h="20508" fill="none" extrusionOk="0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2" name="Shape 602"/>
          <p:cNvGrpSpPr/>
          <p:nvPr/>
        </p:nvGrpSpPr>
        <p:grpSpPr>
          <a:xfrm>
            <a:off x="3640950" y="3047786"/>
            <a:ext cx="387932" cy="367466"/>
            <a:chOff x="2583100" y="2973775"/>
            <a:chExt cx="461550" cy="437200"/>
          </a:xfrm>
        </p:grpSpPr>
        <p:sp>
          <p:nvSpPr>
            <p:cNvPr id="13" name="Shape 603"/>
            <p:cNvSpPr/>
            <p:nvPr/>
          </p:nvSpPr>
          <p:spPr>
            <a:xfrm>
              <a:off x="2701225" y="3315975"/>
              <a:ext cx="225300" cy="95000"/>
            </a:xfrm>
            <a:custGeom>
              <a:avLst/>
              <a:gdLst/>
              <a:ahLst/>
              <a:cxnLst/>
              <a:rect l="0" t="0" r="0" b="0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604"/>
            <p:cNvSpPr/>
            <p:nvPr/>
          </p:nvSpPr>
          <p:spPr>
            <a:xfrm>
              <a:off x="2583100" y="2973775"/>
              <a:ext cx="461550" cy="336125"/>
            </a:xfrm>
            <a:custGeom>
              <a:avLst/>
              <a:gdLst/>
              <a:ahLst/>
              <a:cxnLst/>
              <a:rect l="0" t="0" r="0" b="0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subTitle" idx="1"/>
          </p:nvPr>
        </p:nvSpPr>
        <p:spPr>
          <a:xfrm>
            <a:off x="3009350" y="2878675"/>
            <a:ext cx="3086700" cy="204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免費工具。多種服務</a:t>
            </a:r>
            <a:endParaRPr lang="en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3048000" y="834175"/>
            <a:ext cx="3048000" cy="2044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endParaRPr lang="en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spcBef>
                <a:spcPts val="0"/>
              </a:spcBef>
              <a:buNone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OFFICE365</a:t>
            </a:r>
            <a:endParaRPr lang="en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47482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1964225" y="2161800"/>
            <a:ext cx="5215499" cy="8198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office.ntsu.edu.tw</a:t>
            </a:r>
            <a:endParaRPr lang="en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hape 130"/>
          <p:cNvSpPr txBox="1">
            <a:spLocks/>
          </p:cNvSpPr>
          <p:nvPr/>
        </p:nvSpPr>
        <p:spPr>
          <a:xfrm>
            <a:off x="1964225" y="2571749"/>
            <a:ext cx="5215499" cy="81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Georgia"/>
              <a:buChar char="➜"/>
              <a:defRPr sz="1600" b="0" i="1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Georgia"/>
              <a:buNone/>
              <a:defRPr sz="1600" b="0" i="1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Georgia"/>
              <a:buNone/>
              <a:defRPr sz="1600" b="0" i="1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Georgia"/>
              <a:buNone/>
              <a:defRPr sz="1600" b="0" i="1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Georgia"/>
              <a:buNone/>
              <a:defRPr sz="1600" b="0" i="1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Georgia"/>
              <a:buNone/>
              <a:defRPr sz="1600" b="0" i="1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Georgia"/>
              <a:buNone/>
              <a:defRPr sz="1600" b="0" i="1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Georgia"/>
              <a:buNone/>
              <a:defRPr sz="1600" b="0" i="1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Georgia"/>
              <a:buNone/>
              <a:defRPr sz="1600" b="0" i="1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>
              <a:buFont typeface="Georgia"/>
              <a:buNone/>
            </a:pPr>
            <a:r>
              <a:rPr lang="en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office.com</a:t>
            </a:r>
            <a:endParaRPr lang="en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412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2572047" y="1"/>
            <a:ext cx="3999899" cy="5143499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ctrTitle" idx="4294967295"/>
          </p:nvPr>
        </p:nvSpPr>
        <p:spPr>
          <a:xfrm>
            <a:off x="2911835" y="1092116"/>
            <a:ext cx="3365399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zh-TW" altLang="en-US" sz="48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</a:t>
            </a:r>
            <a:endParaRPr lang="en" sz="480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3" name="Shape 143"/>
          <p:cNvSpPr txBox="1">
            <a:spLocks noGrp="1"/>
          </p:cNvSpPr>
          <p:nvPr>
            <p:ph type="subTitle" idx="1"/>
          </p:nvPr>
        </p:nvSpPr>
        <p:spPr>
          <a:xfrm>
            <a:off x="3029178" y="2098416"/>
            <a:ext cx="3365399" cy="78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 dirty="0" smtClean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office365</a:t>
            </a:r>
            <a:r>
              <a:rPr lang="zh-TW" altLang="en-US" sz="1600" dirty="0" smtClean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的服務帳號不一樣</a:t>
            </a:r>
            <a:endParaRPr lang="en-US" altLang="zh-TW" sz="1600" dirty="0" smtClean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Y</a:t>
            </a:r>
            <a:r>
              <a:rPr lang="en" sz="2000" dirty="0" smtClean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our id</a:t>
            </a:r>
            <a:r>
              <a:rPr lang="en" sz="2000" dirty="0" smtClean="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@365.ntsu.edu.tw</a:t>
            </a:r>
            <a:endParaRPr lang="en" sz="2000" dirty="0">
              <a:solidFill>
                <a:srgbClr val="FF0000"/>
              </a:solidFill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144" name="Shape 144"/>
          <p:cNvGrpSpPr/>
          <p:nvPr/>
        </p:nvGrpSpPr>
        <p:grpSpPr>
          <a:xfrm>
            <a:off x="4220657" y="318617"/>
            <a:ext cx="702681" cy="1114048"/>
            <a:chOff x="6718575" y="2318625"/>
            <a:chExt cx="256950" cy="407375"/>
          </a:xfrm>
        </p:grpSpPr>
        <p:sp>
          <p:nvSpPr>
            <p:cNvPr id="145" name="Shape 145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9263" y="2838381"/>
            <a:ext cx="2408583" cy="22038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2844718" y="979703"/>
            <a:ext cx="5718600" cy="337458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微軟公司的免費資源平台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19138" lvl="2" indent="-228600" defTabSz="804863"/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就像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Google 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提供的服務</a:t>
            </a:r>
            <a:endParaRPr lang="en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0" indent="-228600" rtl="0">
              <a:spcBef>
                <a:spcPts val="0"/>
              </a:spcBef>
            </a:pPr>
            <a:endParaRPr lang="en-US" altLang="zh-TW" sz="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0" indent="-228600" rtl="0">
              <a:spcBef>
                <a:spcPts val="0"/>
              </a:spcBef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Outlook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電子郵件信箱線上版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19138" lvl="1" indent="-228600"/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你會多一個郵件信箱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your ID</a:t>
            </a:r>
            <a:r>
              <a:rPr lang="en-US" altLang="zh-TW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@365.ntsu.edu.tw</a:t>
            </a:r>
            <a:endParaRPr lang="en-US" sz="1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0" indent="-228600" rtl="0">
              <a:spcBef>
                <a:spcPts val="0"/>
              </a:spcBef>
            </a:pPr>
            <a:endParaRPr lang="en" sz="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0" indent="-228600" rtl="0">
              <a:spcBef>
                <a:spcPts val="0"/>
              </a:spcBef>
            </a:pPr>
            <a:r>
              <a:rPr lang="en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OneDriver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網路硬碟空間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79375"/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容量：</a:t>
            </a:r>
            <a:r>
              <a:rPr 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5TB</a:t>
            </a:r>
            <a:endParaRPr lang="en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0" indent="-228600" rtl="0">
              <a:spcBef>
                <a:spcPts val="0"/>
              </a:spcBef>
            </a:pPr>
            <a:endParaRPr lang="en-US" altLang="zh-TW" sz="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0" indent="-228600" rtl="0">
              <a:spcBef>
                <a:spcPts val="0"/>
              </a:spcBef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線上版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OFFICE</a:t>
            </a:r>
          </a:p>
          <a:p>
            <a:pPr marL="457200" lvl="2" indent="79375"/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和電腦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版相同的網頁版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OFFICE</a:t>
            </a:r>
          </a:p>
          <a:p>
            <a:pPr marL="457200" indent="-228600"/>
            <a:endParaRPr lang="en-US" altLang="zh-TW" sz="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228600"/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Office365</a:t>
            </a:r>
          </a:p>
          <a:p>
            <a:pPr marL="457200" lvl="1" indent="79375"/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上下載認證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Office2016</a:t>
            </a:r>
            <a:endParaRPr lang="en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spcBef>
                <a:spcPts val="0"/>
              </a:spcBef>
              <a:buNone/>
            </a:pPr>
            <a:endParaRPr lang="en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2844718" y="215289"/>
            <a:ext cx="5718600" cy="503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OFFICE365 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是甚麼</a:t>
            </a:r>
            <a:r>
              <a:rPr lang="en-US" altLang="zh-TW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nqu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244</Words>
  <Application>Microsoft Office PowerPoint</Application>
  <PresentationFormat>如螢幕大小 (16:9)</PresentationFormat>
  <Paragraphs>68</Paragraphs>
  <Slides>13</Slides>
  <Notes>13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1" baseType="lpstr">
      <vt:lpstr>Arial</vt:lpstr>
      <vt:lpstr>新細明體</vt:lpstr>
      <vt:lpstr>Wingdings</vt:lpstr>
      <vt:lpstr>微軟正黑體</vt:lpstr>
      <vt:lpstr>Muli</vt:lpstr>
      <vt:lpstr>Calibri</vt:lpstr>
      <vt:lpstr>Georgia</vt:lpstr>
      <vt:lpstr>Banquo template</vt:lpstr>
      <vt:lpstr>106新服務 資訊中心</vt:lpstr>
      <vt:lpstr>1. 新虛擬教室</vt:lpstr>
      <vt:lpstr>PowerPoint 簡報</vt:lpstr>
      <vt:lpstr>兩個進入方式</vt:lpstr>
      <vt:lpstr>特色</vt:lpstr>
      <vt:lpstr>2. OFFICE365</vt:lpstr>
      <vt:lpstr>PowerPoint 簡報</vt:lpstr>
      <vt:lpstr>注意</vt:lpstr>
      <vt:lpstr>OFFICE365 是甚麼?</vt:lpstr>
      <vt:lpstr>OFFICE365 還有甚麼?</vt:lpstr>
      <vt:lpstr>3. 無線網路</vt:lpstr>
      <vt:lpstr>校園無線網路概況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資訊中心新服務106</dc:title>
  <cp:lastModifiedBy>likedoudou</cp:lastModifiedBy>
  <cp:revision>29</cp:revision>
  <dcterms:modified xsi:type="dcterms:W3CDTF">2017-09-19T08:37:42Z</dcterms:modified>
</cp:coreProperties>
</file>